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5" r:id="rId4"/>
    <p:sldId id="286" r:id="rId5"/>
    <p:sldId id="257" r:id="rId6"/>
    <p:sldId id="258" r:id="rId7"/>
    <p:sldId id="281" r:id="rId8"/>
    <p:sldId id="290" r:id="rId9"/>
    <p:sldId id="268" r:id="rId10"/>
    <p:sldId id="261" r:id="rId11"/>
    <p:sldId id="269" r:id="rId12"/>
    <p:sldId id="274" r:id="rId13"/>
    <p:sldId id="270" r:id="rId14"/>
    <p:sldId id="271" r:id="rId15"/>
    <p:sldId id="275" r:id="rId16"/>
    <p:sldId id="272" r:id="rId17"/>
    <p:sldId id="276" r:id="rId18"/>
    <p:sldId id="277" r:id="rId19"/>
    <p:sldId id="288" r:id="rId20"/>
    <p:sldId id="262" r:id="rId21"/>
    <p:sldId id="263" r:id="rId22"/>
    <p:sldId id="278" r:id="rId23"/>
    <p:sldId id="279" r:id="rId24"/>
    <p:sldId id="280" r:id="rId25"/>
    <p:sldId id="264" r:id="rId26"/>
    <p:sldId id="265" r:id="rId27"/>
    <p:sldId id="266" r:id="rId28"/>
    <p:sldId id="282" r:id="rId29"/>
    <p:sldId id="283" r:id="rId30"/>
    <p:sldId id="284" r:id="rId31"/>
    <p:sldId id="289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82099"/>
            <a:ext cx="6400800" cy="175260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2800" b="1" dirty="0" smtClean="0"/>
              <a:t>От школьной скамьи до</a:t>
            </a:r>
          </a:p>
          <a:p>
            <a:pPr algn="ctr"/>
            <a:r>
              <a:rPr lang="ru-RU" sz="2800" b="1" dirty="0" smtClean="0"/>
              <a:t> страницы в истории.»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04664"/>
            <a:ext cx="5436096" cy="1944216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Стоит на высоком крутом берегу,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 город родной и любимый,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Ему я сейчас поклониться хочу,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Ростов – на – Дону его имя.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79" y="3917998"/>
            <a:ext cx="7704856" cy="2530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29" y="-22448"/>
            <a:ext cx="2736304" cy="277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51920" y="3429000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543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294" y="1709137"/>
            <a:ext cx="5044354" cy="372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408" y="228925"/>
            <a:ext cx="8002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Памятная доска на фасаде школы № 79 о формировании 440-го</a:t>
            </a:r>
            <a:br>
              <a:rPr lang="ru-RU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Гаубичного артиллерийского  полка большой мощности РГК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ru-RU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Открытие</a:t>
            </a:r>
          </a:p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 мемориальной доски</a:t>
            </a:r>
          </a:p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1987 год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8" y="3573016"/>
            <a:ext cx="4786135" cy="306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9934078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Этапы боевого пути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1-го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артиллерийского полка РГК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1">
                    <a:lumMod val="50000"/>
                  </a:schemeClr>
                </a:solidFill>
              </a:rPr>
            </a:b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45720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 smtClean="0"/>
              <a:t>22 </a:t>
            </a:r>
            <a:r>
              <a:rPr lang="ru-RU" sz="1100" b="1" dirty="0"/>
              <a:t>июня</a:t>
            </a:r>
            <a:r>
              <a:rPr lang="ru-RU" sz="1100" dirty="0"/>
              <a:t> 1941 год – формирование 440-го полка тяжелой артиллерии РГК</a:t>
            </a:r>
          </a:p>
          <a:p>
            <a:pPr marL="0" indent="0">
              <a:buNone/>
            </a:pPr>
            <a:r>
              <a:rPr lang="ru-RU" sz="1100" b="1" dirty="0"/>
              <a:t>Октябрь 1941</a:t>
            </a:r>
            <a:r>
              <a:rPr lang="ru-RU" sz="1100" dirty="0"/>
              <a:t> года – </a:t>
            </a:r>
            <a:r>
              <a:rPr lang="ru-RU" sz="1100" dirty="0" err="1"/>
              <a:t>Гороховецкие</a:t>
            </a:r>
            <a:r>
              <a:rPr lang="ru-RU" sz="1100" dirty="0"/>
              <a:t> лагеря, перевооружение на гаубицы-пушки 152 мм, получение тяговой техники, обучение</a:t>
            </a:r>
          </a:p>
          <a:p>
            <a:pPr marL="0" indent="0">
              <a:buNone/>
            </a:pPr>
            <a:r>
              <a:rPr lang="ru-RU" sz="1100" b="1" dirty="0"/>
              <a:t>14 октября 1941</a:t>
            </a:r>
            <a:r>
              <a:rPr lang="ru-RU" sz="1100" dirty="0"/>
              <a:t> года оборона западнее г. Серпухова, первые бои в [ ] обороне, первые победы над бронетанковыми полчищами Гудериана. Прикрытие 60-ой стрелковой дивизии и 5 гвардейской стрелковой дивизии в </a:t>
            </a:r>
            <a:r>
              <a:rPr lang="ru-RU" sz="1100" b="1" dirty="0"/>
              <a:t>составе 49 Армии</a:t>
            </a:r>
            <a:r>
              <a:rPr lang="ru-RU" sz="1100" dirty="0"/>
              <a:t>. Станция Ступино выгрузки из </a:t>
            </a:r>
            <a:r>
              <a:rPr lang="ru-RU" sz="1100" dirty="0" err="1"/>
              <a:t>ж.д</a:t>
            </a:r>
            <a:r>
              <a:rPr lang="ru-RU" sz="1100" dirty="0"/>
              <a:t>. вагонов снарядов и перевозка их на огневые позиции.</a:t>
            </a:r>
          </a:p>
          <a:p>
            <a:pPr marL="0" indent="0">
              <a:buNone/>
            </a:pPr>
            <a:r>
              <a:rPr lang="ru-RU" sz="1100" b="1" dirty="0"/>
              <a:t>5-6 декабря 1941</a:t>
            </a:r>
            <a:r>
              <a:rPr lang="ru-RU" sz="1100" dirty="0"/>
              <a:t> – контрнаступление, 5-я Гвардейская дивизия, </a:t>
            </a:r>
            <a:r>
              <a:rPr lang="ru-RU" sz="1100" dirty="0" err="1"/>
              <a:t>с.Кременки</a:t>
            </a:r>
            <a:r>
              <a:rPr lang="ru-RU" sz="1100" dirty="0"/>
              <a:t>, поддержка 60-й и 133-й стрелковых дивизий.</a:t>
            </a:r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pPr marL="0" indent="0">
              <a:buNone/>
            </a:pPr>
            <a:r>
              <a:rPr lang="ru-RU" sz="1100" b="1" dirty="0"/>
              <a:t>Январь 1942</a:t>
            </a:r>
            <a:r>
              <a:rPr lang="ru-RU" sz="1100" dirty="0"/>
              <a:t> г. – полк преобразован в 1-й Гвардейский артиллерийский полк РГК, Кондрово Калужской области, вручение полку Гвардейского Знамени - 1-й Гвардейский артиллерийский полк РГК.</a:t>
            </a:r>
            <a:r>
              <a:rPr lang="ru-RU" sz="1100" b="1" dirty="0"/>
              <a:t> 3 марта 1942</a:t>
            </a:r>
            <a:r>
              <a:rPr lang="ru-RU" sz="1100" dirty="0"/>
              <a:t> г. освобождение </a:t>
            </a:r>
            <a:r>
              <a:rPr lang="ru-RU" sz="1100" dirty="0" err="1"/>
              <a:t>г.Юхнов</a:t>
            </a:r>
            <a:r>
              <a:rPr lang="ru-RU" sz="1100" dirty="0"/>
              <a:t>, в составе 49 армии.</a:t>
            </a:r>
          </a:p>
          <a:p>
            <a:pPr marL="0" indent="0">
              <a:buNone/>
            </a:pPr>
            <a:r>
              <a:rPr lang="ru-RU" sz="1100" b="1" dirty="0"/>
              <a:t>Апрель 1942г</a:t>
            </a:r>
            <a:r>
              <a:rPr lang="ru-RU" sz="1100" dirty="0"/>
              <a:t>. </a:t>
            </a:r>
            <a:r>
              <a:rPr lang="ru-RU" sz="1100" dirty="0" err="1"/>
              <a:t>Чойбалсан</a:t>
            </a:r>
            <a:r>
              <a:rPr lang="ru-RU" sz="1100" dirty="0"/>
              <a:t> – Красное Знамя Монгольской Народной Республики.</a:t>
            </a:r>
          </a:p>
          <a:p>
            <a:pPr marL="0" indent="0">
              <a:buNone/>
            </a:pPr>
            <a:r>
              <a:rPr lang="ru-RU" sz="1100" b="1" dirty="0"/>
              <a:t>17 марта 1942</a:t>
            </a:r>
            <a:r>
              <a:rPr lang="ru-RU" sz="1100" dirty="0"/>
              <a:t> г. – бои у деревни </a:t>
            </a:r>
            <a:r>
              <a:rPr lang="ru-RU" sz="1100" dirty="0" err="1"/>
              <a:t>Суковка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b="1" dirty="0"/>
              <a:t>3 мая 1942</a:t>
            </a:r>
            <a:r>
              <a:rPr lang="ru-RU" sz="1100" dirty="0"/>
              <a:t> – за освобождение города Юхнов награждение </a:t>
            </a:r>
            <a:r>
              <a:rPr lang="ru-RU" sz="1100" dirty="0" smtClean="0"/>
              <a:t>полка орденом </a:t>
            </a:r>
            <a:r>
              <a:rPr lang="ru-RU" sz="1100" dirty="0"/>
              <a:t>«Красного Знамени»</a:t>
            </a:r>
          </a:p>
          <a:p>
            <a:pPr marL="0" indent="0">
              <a:buNone/>
            </a:pPr>
            <a:r>
              <a:rPr lang="ru-RU" sz="1100" b="1" dirty="0"/>
              <a:t>1943 г-</a:t>
            </a:r>
            <a:r>
              <a:rPr lang="ru-RU" sz="1100" dirty="0"/>
              <a:t>. бои на Курско-Орловской дуге.</a:t>
            </a:r>
          </a:p>
          <a:p>
            <a:pPr marL="0" indent="0">
              <a:buNone/>
            </a:pPr>
            <a:r>
              <a:rPr lang="ru-RU" sz="1100" b="1" dirty="0"/>
              <a:t>Июль 1943 г-</a:t>
            </a:r>
            <a:r>
              <a:rPr lang="ru-RU" sz="1100" dirty="0"/>
              <a:t>. полк преобразован в 11-ю Гвардейскую Краснознаменную артиллерийскую бригаду. В огневом взводе вместо 2-х орудий стало 4 гаубиц-пушек 152 мм. Бригада была введена в состав 4-ой гвардейской </a:t>
            </a:r>
            <a:r>
              <a:rPr lang="ru-RU" sz="1100" dirty="0" err="1"/>
              <a:t>тяжелопушечной</a:t>
            </a:r>
            <a:r>
              <a:rPr lang="ru-RU" sz="1100" dirty="0"/>
              <a:t> артиллерийской дивизии прорыва РГК.  4-я </a:t>
            </a:r>
            <a:r>
              <a:rPr lang="ru-RU" sz="1100" dirty="0" err="1"/>
              <a:t>артдивизия</a:t>
            </a:r>
            <a:r>
              <a:rPr lang="ru-RU" sz="1100" dirty="0"/>
              <a:t> была в составе 3-го Белорусского фронта, командующий фронтом И.Д. Черняховский.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2564" y="836712"/>
            <a:ext cx="45365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Май – июнь 1943</a:t>
            </a:r>
            <a:r>
              <a:rPr lang="ru-RU" sz="1100" dirty="0"/>
              <a:t> г. -оборона по реке Жиздра в районе дер. Чернышино.</a:t>
            </a:r>
          </a:p>
          <a:p>
            <a:r>
              <a:rPr lang="ru-RU" sz="1100" b="1" dirty="0"/>
              <a:t>15 июля 1943</a:t>
            </a:r>
            <a:r>
              <a:rPr lang="ru-RU" sz="1100" dirty="0"/>
              <a:t> г. -перед боями за Спасск-</a:t>
            </a:r>
            <a:r>
              <a:rPr lang="ru-RU" sz="1100" dirty="0" err="1"/>
              <a:t>Демьянск</a:t>
            </a:r>
            <a:r>
              <a:rPr lang="ru-RU" sz="1100" dirty="0"/>
              <a:t>, Ельня и Смоленск командиром полка назначен Кузнецов </a:t>
            </a:r>
            <a:r>
              <a:rPr lang="ru-RU" sz="1100" dirty="0" err="1"/>
              <a:t>Вдадимир</a:t>
            </a:r>
            <a:r>
              <a:rPr lang="ru-RU" sz="1100" dirty="0"/>
              <a:t> Андреевич.</a:t>
            </a:r>
          </a:p>
          <a:p>
            <a:r>
              <a:rPr lang="ru-RU" sz="1100" b="1" dirty="0"/>
              <a:t>24 июля 1943</a:t>
            </a:r>
            <a:r>
              <a:rPr lang="ru-RU" sz="1100" dirty="0"/>
              <a:t> г. -бои за Спасск-</a:t>
            </a:r>
            <a:r>
              <a:rPr lang="ru-RU" sz="1100" dirty="0" err="1"/>
              <a:t>Демьянск</a:t>
            </a:r>
            <a:endParaRPr lang="ru-RU" sz="1100" dirty="0"/>
          </a:p>
          <a:p>
            <a:r>
              <a:rPr lang="ru-RU" sz="1100" b="1" dirty="0"/>
              <a:t>5 августа 1943</a:t>
            </a:r>
            <a:r>
              <a:rPr lang="ru-RU" sz="1100" dirty="0"/>
              <a:t> г-. освобожден </a:t>
            </a:r>
            <a:r>
              <a:rPr lang="ru-RU" sz="1100" dirty="0" err="1"/>
              <a:t>г.Орел</a:t>
            </a:r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b="1" dirty="0"/>
          </a:p>
          <a:p>
            <a:r>
              <a:rPr lang="ru-RU" sz="1100" b="1" dirty="0"/>
              <a:t>13 августа 1943</a:t>
            </a:r>
            <a:r>
              <a:rPr lang="ru-RU" sz="1100" dirty="0"/>
              <a:t> г-. освобожден Спасск-</a:t>
            </a:r>
            <a:r>
              <a:rPr lang="ru-RU" sz="1100" dirty="0" err="1"/>
              <a:t>Демьянск</a:t>
            </a:r>
            <a:endParaRPr lang="ru-RU" sz="1100" dirty="0"/>
          </a:p>
          <a:p>
            <a:r>
              <a:rPr lang="ru-RU" sz="1100" b="1" dirty="0"/>
              <a:t>25 сентября</a:t>
            </a:r>
            <a:r>
              <a:rPr lang="ru-RU" sz="1100" dirty="0"/>
              <a:t> 1943 -года освобожден Смоленск</a:t>
            </a:r>
          </a:p>
          <a:p>
            <a:r>
              <a:rPr lang="ru-RU" sz="1100" b="1" dirty="0"/>
              <a:t>24 июня</a:t>
            </a:r>
            <a:r>
              <a:rPr lang="ru-RU" sz="1100" dirty="0"/>
              <a:t> 1944 г-. прорыв обороны противника южнее </a:t>
            </a:r>
            <a:r>
              <a:rPr lang="ru-RU" sz="1100" dirty="0" err="1"/>
              <a:t>г.Витебск</a:t>
            </a:r>
            <a:r>
              <a:rPr lang="ru-RU" sz="1100" dirty="0"/>
              <a:t>.</a:t>
            </a:r>
          </a:p>
          <a:p>
            <a:r>
              <a:rPr lang="ru-RU" sz="1100" b="1" dirty="0"/>
              <a:t>8 сентября 1944</a:t>
            </a:r>
            <a:r>
              <a:rPr lang="ru-RU" sz="1100" dirty="0"/>
              <a:t> г-. в составе 4-й гвардейской пушечной артиллерийской ордена Суворова и Кутузова дивизии РГК – 11-я </a:t>
            </a:r>
            <a:r>
              <a:rPr lang="ru-RU" sz="1100" dirty="0" err="1"/>
              <a:t>Кразнознаменная</a:t>
            </a:r>
            <a:r>
              <a:rPr lang="ru-RU" sz="1100" dirty="0"/>
              <a:t> </a:t>
            </a:r>
            <a:r>
              <a:rPr lang="ru-RU" sz="1100" dirty="0" err="1"/>
              <a:t>артбригада</a:t>
            </a:r>
            <a:r>
              <a:rPr lang="ru-RU" sz="1100" dirty="0"/>
              <a:t> РГК своим огнем разгромила </a:t>
            </a:r>
            <a:r>
              <a:rPr lang="ru-RU" sz="1100" dirty="0" err="1"/>
              <a:t>укренленную</a:t>
            </a:r>
            <a:r>
              <a:rPr lang="ru-RU" sz="1100" dirty="0"/>
              <a:t> оборону юго-западнее города Шауляй.</a:t>
            </a:r>
          </a:p>
          <a:p>
            <a:r>
              <a:rPr lang="ru-RU" sz="1100" dirty="0"/>
              <a:t> </a:t>
            </a:r>
          </a:p>
          <a:p>
            <a:r>
              <a:rPr lang="ru-RU" sz="1100" dirty="0"/>
              <a:t>23 октября 1944  г. –массированным огнем нашей артиллерии взломана глубоко эшелонированная оборона противника и обеспечено продвижение советских войск в Восточную Пруссию</a:t>
            </a:r>
          </a:p>
          <a:p>
            <a:endParaRPr lang="ru-RU" sz="1100" dirty="0"/>
          </a:p>
          <a:p>
            <a:r>
              <a:rPr lang="ru-RU" sz="1100" dirty="0"/>
              <a:t>19 января 1945 г. Восточная Пруссия – при активном участии 11-й гвардейской </a:t>
            </a:r>
            <a:r>
              <a:rPr lang="ru-RU" sz="1100" dirty="0" err="1"/>
              <a:t>артбригады</a:t>
            </a:r>
            <a:r>
              <a:rPr lang="ru-RU" sz="1100" dirty="0"/>
              <a:t> РГК была прорвана глубоко эшелонированная оборона немцев.</a:t>
            </a:r>
          </a:p>
          <a:p>
            <a:r>
              <a:rPr lang="ru-RU" sz="1100" dirty="0"/>
              <a:t>28 января 1945 г. освобождение </a:t>
            </a:r>
            <a:r>
              <a:rPr lang="ru-RU" sz="1100" dirty="0" err="1"/>
              <a:t>Инстербурга</a:t>
            </a:r>
            <a:endParaRPr lang="ru-RU" sz="1100" dirty="0"/>
          </a:p>
          <a:p>
            <a:r>
              <a:rPr lang="ru-RU" sz="1100" dirty="0"/>
              <a:t>29 марта 1945 – массированным огнем </a:t>
            </a:r>
            <a:r>
              <a:rPr lang="ru-RU" sz="1100" dirty="0" err="1"/>
              <a:t>артбригада</a:t>
            </a:r>
            <a:r>
              <a:rPr lang="ru-RU" sz="1100" dirty="0"/>
              <a:t> разгромила Восточно-Прусскую группировке юго-западнее Кенигсберга</a:t>
            </a:r>
          </a:p>
          <a:p>
            <a:r>
              <a:rPr lang="ru-RU" sz="1100" dirty="0"/>
              <a:t>6   апреля 1945 г. начало штурма форта 6 Кенигсберга</a:t>
            </a:r>
          </a:p>
          <a:p>
            <a:r>
              <a:rPr lang="ru-RU" sz="1100" dirty="0"/>
              <a:t>9   апреля 1944 г. капитуляция гарнизона крепости Кенигсберга</a:t>
            </a:r>
          </a:p>
          <a:p>
            <a:r>
              <a:rPr lang="ru-RU" sz="1200" dirty="0"/>
              <a:t>25 апреля 1945 г.- при активном участии в боях овладели городом и крепостью </a:t>
            </a:r>
            <a:r>
              <a:rPr lang="ru-RU" sz="1200" dirty="0" err="1"/>
              <a:t>Пиллау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536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5000">
        <p14:doors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9школа\Desktop\музей\1 Гвардейский\фото фронт-2\Карт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92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028239"/>
            <a:ext cx="2054219" cy="18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992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000">
        <p14:vortex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496943" cy="2153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Залп гаубиц-пушек 152 мм был страшной разрушительной силы. Фашисты это прочувствовали на собственной шкуре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Залп 15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354" y="332298"/>
            <a:ext cx="6681029" cy="3874578"/>
          </a:xfrm>
          <a:noFill/>
          <a:ln w="38100" cap="flat" cmpd="dbl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96952"/>
            <a:ext cx="1465535" cy="144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39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8000">
        <p:split orient="vert"/>
      </p:transition>
    </mc:Choice>
    <mc:Fallback>
      <p:transition spd="slow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8305800" cy="2369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CC00"/>
                </a:solidFill>
              </a:rPr>
              <a:t>В освобожденном гор. КОНДРОВО Калужской области,</a:t>
            </a:r>
            <a:br>
              <a:rPr lang="ru-RU" sz="2000" b="1" dirty="0">
                <a:solidFill>
                  <a:srgbClr val="FFCC00"/>
                </a:solidFill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Командующий 49-й Армии гвардии генерал-майор</a:t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ЗАХАРКИН И.Г. вручает артполку ГВАРДЕЙСКОЕ ЗНАМЯ:</a:t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«Первый Гвардейский артиллерийский полк РГК»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0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9592" y="404664"/>
            <a:ext cx="7440748" cy="4634192"/>
          </a:xfrm>
          <a:noFill/>
          <a:ln w="38100" cap="flat" cmpd="dbl" algn="ctr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946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Бойцы на отдыхе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2656"/>
            <a:ext cx="7426530" cy="49449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775" y="4797549"/>
            <a:ext cx="180022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868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690" y="20158"/>
            <a:ext cx="1596012" cy="255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455" y="4393917"/>
            <a:ext cx="2068758" cy="237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293075"/>
            <a:ext cx="1756715" cy="236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94616"/>
            <a:ext cx="1573928" cy="2234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380" y="50604"/>
            <a:ext cx="1664428" cy="235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192" y="50604"/>
            <a:ext cx="1728192" cy="251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713" y="2273992"/>
            <a:ext cx="1843643" cy="228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558" y="4337133"/>
            <a:ext cx="1702092" cy="247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594" y="2121896"/>
            <a:ext cx="1762403" cy="256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5" y="4070751"/>
            <a:ext cx="2001844" cy="197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16576" y="3086717"/>
            <a:ext cx="1671964" cy="1200329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tx1"/>
                  </a:solidFill>
                </a:ln>
              </a:rPr>
              <a:t>Ветераны </a:t>
            </a:r>
          </a:p>
          <a:p>
            <a:pPr algn="ctr"/>
            <a:r>
              <a:rPr lang="ru-RU" sz="2400" dirty="0" smtClean="0">
                <a:ln w="19050">
                  <a:solidFill>
                    <a:schemeClr val="tx1"/>
                  </a:solidFill>
                </a:ln>
              </a:rPr>
              <a:t>1-го  полка РГК</a:t>
            </a:r>
            <a:r>
              <a:rPr lang="ru-RU" dirty="0" smtClean="0">
                <a:ln w="19050">
                  <a:solidFill>
                    <a:schemeClr val="tx1"/>
                  </a:solidFill>
                </a:ln>
              </a:rPr>
              <a:t> </a:t>
            </a:r>
            <a:endParaRPr lang="ru-RU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10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:blinds dir="vert"/>
      </p:transition>
    </mc:Choice>
    <mc:Fallback>
      <p:transition spd="slow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72168"/>
            <a:ext cx="8964487" cy="215317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Встреча обучающихся школы 79 с ветеранами первого гвардейского арт полка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099" y="332656"/>
            <a:ext cx="5188025" cy="392757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583160"/>
            <a:ext cx="2609867" cy="156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129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9000">
        <p14:switch dir="r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56895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Встреча </a:t>
            </a:r>
            <a:r>
              <a:rPr lang="ru-RU" dirty="0"/>
              <a:t>в</a:t>
            </a:r>
            <a:r>
              <a:rPr lang="ru-RU" dirty="0" smtClean="0"/>
              <a:t>етеранов 1 арт полка в день празднования </a:t>
            </a:r>
            <a:br>
              <a:rPr lang="ru-RU" dirty="0" smtClean="0"/>
            </a:br>
            <a:r>
              <a:rPr lang="ru-RU" dirty="0" smtClean="0"/>
              <a:t>40-тия победы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8640"/>
            <a:ext cx="5419681" cy="4031312"/>
          </a:xfrm>
        </p:spPr>
      </p:pic>
    </p:spTree>
    <p:extLst>
      <p:ext uri="{BB962C8B-B14F-4D97-AF65-F5344CB8AC3E}">
        <p14:creationId xmlns:p14="http://schemas.microsoft.com/office/powerpoint/2010/main" xmlns="" val="2626838321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Музейная комната в </a:t>
            </a:r>
            <a:br>
              <a:rPr lang="ru-RU" sz="4000" dirty="0" smtClean="0"/>
            </a:br>
            <a:r>
              <a:rPr lang="ru-RU" sz="4000" dirty="0" smtClean="0"/>
              <a:t>школе № 79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222856" cy="480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3" y="4458828"/>
            <a:ext cx="1829691" cy="232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494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9000">
        <p14:glitter pattern="hexagon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424936" cy="338437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Здравствуйте ! Я мудрая сова. Меня зовут- </a:t>
            </a:r>
            <a:r>
              <a:rPr lang="ru-RU" dirty="0" err="1" smtClean="0"/>
              <a:t>Знайка</a:t>
            </a:r>
            <a:r>
              <a:rPr lang="ru-RU" dirty="0" smtClean="0"/>
              <a:t>. Я приглашаю всех на экскурсию: «От школьной </a:t>
            </a:r>
            <a:r>
              <a:rPr lang="ru-RU" dirty="0" err="1" smtClean="0"/>
              <a:t>сскамьи</a:t>
            </a:r>
            <a:r>
              <a:rPr lang="ru-RU" dirty="0" smtClean="0"/>
              <a:t> до страницы в истории»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9475"/>
            <a:ext cx="3006190" cy="3044451"/>
          </a:xfrm>
        </p:spPr>
      </p:pic>
    </p:spTree>
    <p:extLst>
      <p:ext uri="{BB962C8B-B14F-4D97-AF65-F5344CB8AC3E}">
        <p14:creationId xmlns:p14="http://schemas.microsoft.com/office/powerpoint/2010/main" xmlns="" val="90302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6000">
        <p:fad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613" y="404664"/>
            <a:ext cx="4858387" cy="429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773" y="2132856"/>
            <a:ext cx="1837044" cy="236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200" dirty="0" smtClean="0"/>
              <a:t>Наше путешествие продолжается  от школы №79  по улице им. П.А. Кропоткина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4313452" cy="323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85200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Кропоткин П.А.- известный географ, предсказал </a:t>
            </a:r>
            <a:r>
              <a:rPr lang="ru-RU" dirty="0"/>
              <a:t>наличие суши в океане севернее Новой Земли, </a:t>
            </a:r>
            <a:r>
              <a:rPr lang="ru-RU" dirty="0" smtClean="0"/>
              <a:t>в последствии там был открыт архипелаг </a:t>
            </a:r>
            <a:r>
              <a:rPr lang="ru-RU" dirty="0"/>
              <a:t>и </a:t>
            </a:r>
            <a:r>
              <a:rPr lang="ru-RU" dirty="0" smtClean="0"/>
              <a:t>назван  </a:t>
            </a:r>
            <a:r>
              <a:rPr lang="ru-RU" dirty="0"/>
              <a:t>Землей Франца-Иосифа. Кропоткин подготовил несколько научных трудов, которые впоследствии принесли ему мировую известность. Русское географическое общество наградило его золотой медалью, а в 1870 избрало секретарем Отдела физической географии.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218976"/>
      </p:ext>
    </p:extLst>
  </p:cSld>
  <p:clrMapOvr>
    <a:masterClrMapping/>
  </p:clrMapOvr>
  <p:transition spd="slow" advTm="13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676456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На этой улице стоит самый обычный дом, но в этом доме жил выпускник школы №79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16632"/>
            <a:ext cx="4922479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2833688" cy="279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696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136904" cy="6048672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3100" dirty="0" err="1" smtClean="0"/>
              <a:t>Арабаджиев</a:t>
            </a:r>
            <a:r>
              <a:rPr lang="ru-RU" sz="3100" dirty="0" smtClean="0"/>
              <a:t> </a:t>
            </a:r>
            <a:r>
              <a:rPr lang="ru-RU" sz="3100" dirty="0" err="1"/>
              <a:t>Мкртыч</a:t>
            </a:r>
            <a:r>
              <a:rPr lang="ru-RU" sz="3100" dirty="0"/>
              <a:t> </a:t>
            </a:r>
            <a:r>
              <a:rPr lang="ru-RU" sz="3100" dirty="0" err="1"/>
              <a:t>Аршакович</a:t>
            </a:r>
            <a:r>
              <a:rPr lang="ru-RU" sz="3100" dirty="0"/>
              <a:t>,  окончивший школу № 79 в 1939 году, в декабре 1940 года был призван на службу в Советскую армию, проходил обучение в танковом военном училище в г. Лабинске Краснодарского края. В начале Великой Отечественной войны, не окончив училище, </a:t>
            </a:r>
            <a:r>
              <a:rPr lang="ru-RU" sz="3100" dirty="0" err="1"/>
              <a:t>Мкртыч</a:t>
            </a:r>
            <a:r>
              <a:rPr lang="ru-RU" sz="3100" dirty="0"/>
              <a:t> </a:t>
            </a:r>
            <a:r>
              <a:rPr lang="ru-RU" sz="3100" dirty="0" err="1"/>
              <a:t>Аршакович</a:t>
            </a:r>
            <a:r>
              <a:rPr lang="ru-RU" sz="3100" dirty="0"/>
              <a:t> был направлен на фронт. В составе танковой части воевал на Украине, в Белоруссии. В 1943 г. был ранен под Смоленском, скончался от тяжелых ран 18 сентября 1943 г. в госпитале в деревне </a:t>
            </a:r>
            <a:r>
              <a:rPr lang="ru-RU" sz="3100" dirty="0" err="1"/>
              <a:t>Строино</a:t>
            </a:r>
            <a:r>
              <a:rPr lang="ru-RU" sz="3100" dirty="0"/>
              <a:t> </a:t>
            </a:r>
            <a:r>
              <a:rPr lang="ru-RU" sz="3100" dirty="0" err="1"/>
              <a:t>Ельнинского</a:t>
            </a:r>
            <a:r>
              <a:rPr lang="ru-RU" sz="3100" dirty="0"/>
              <a:t> района Смоленской области. В 1971 году перезахоронен на воинское кладбище, находящееся в центральном сквере города  Ельня. Имя </a:t>
            </a:r>
            <a:r>
              <a:rPr lang="ru-RU" sz="3100" dirty="0" err="1"/>
              <a:t>Арабаджиева</a:t>
            </a:r>
            <a:r>
              <a:rPr lang="ru-RU" sz="3100" dirty="0"/>
              <a:t> </a:t>
            </a:r>
            <a:r>
              <a:rPr lang="ru-RU" sz="3100" dirty="0" err="1"/>
              <a:t>Мкртыча</a:t>
            </a:r>
            <a:r>
              <a:rPr lang="ru-RU" sz="3100" dirty="0"/>
              <a:t> </a:t>
            </a:r>
            <a:r>
              <a:rPr lang="ru-RU" sz="3100" dirty="0" err="1"/>
              <a:t>Аршаковича</a:t>
            </a:r>
            <a:r>
              <a:rPr lang="ru-RU" sz="3100" dirty="0"/>
              <a:t> увековечено в музее г. Ельня и отныне в школе № 79.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013176"/>
            <a:ext cx="1633364" cy="172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281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:pull/>
      </p:transition>
    </mc:Choice>
    <mc:Fallback>
      <p:transition spd="slow" advTm="1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44366"/>
            <a:ext cx="3628602" cy="50074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744366"/>
            <a:ext cx="3071963" cy="5100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7433" y="255055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</a:rPr>
              <a:t>Арабаджиев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</a:rPr>
              <a:t>Мкртыч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1">
                    <a:lumMod val="50000"/>
                  </a:schemeClr>
                </a:solidFill>
              </a:rPr>
              <a:t>Аршакович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55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305800" cy="2009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Мы спускаемся по улице вниз и следуем на улицу Волоколамскую, где на территории здания </a:t>
            </a:r>
            <a:br>
              <a:rPr lang="ru-RU" sz="3200" dirty="0" smtClean="0"/>
            </a:br>
            <a:r>
              <a:rPr lang="ru-RU" sz="3200" dirty="0" smtClean="0"/>
              <a:t>исправительной колонии № 2 находится 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5249557" cy="393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76672"/>
            <a:ext cx="2716570" cy="287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788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000">
        <p14:reveal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Монумент «Скорбящая мать»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32656"/>
            <a:ext cx="5932635" cy="395509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47715"/>
            <a:ext cx="260032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945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7000">
        <p:fade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0648"/>
            <a:ext cx="5212555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852936"/>
            <a:ext cx="5652120" cy="376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980728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Вечная слава героям,</a:t>
            </a:r>
          </a:p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огибшим в годы 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Великой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течественной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войны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32" y="3933056"/>
            <a:ext cx="3347864" cy="223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2135495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4878" y="1323293"/>
            <a:ext cx="4270470" cy="377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2223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Далее наш маршрут лежит по улице </a:t>
            </a:r>
            <a:r>
              <a:rPr lang="ru-RU" dirty="0" err="1" smtClean="0"/>
              <a:t>Шеболдаева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" y="1403342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100768"/>
            <a:ext cx="9144000" cy="1757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Шеболдаев</a:t>
            </a:r>
            <a:r>
              <a:rPr lang="ru-RU" b="1" dirty="0"/>
              <a:t> Борис Петрович </a:t>
            </a:r>
            <a:r>
              <a:rPr lang="ru-RU" dirty="0"/>
              <a:t>(1895-1937). Большевик с 1914 года. Заместитель наркома в «Бакинской коммуне». Руководил борьбой </a:t>
            </a:r>
            <a:r>
              <a:rPr lang="ru-RU" dirty="0" smtClean="0"/>
              <a:t>с</a:t>
            </a:r>
            <a:r>
              <a:rPr lang="ru-RU" dirty="0"/>
              <a:t> </a:t>
            </a:r>
            <a:r>
              <a:rPr lang="ru-RU" dirty="0" smtClean="0"/>
              <a:t>восстаниями </a:t>
            </a:r>
            <a:r>
              <a:rPr lang="ru-RU" dirty="0"/>
              <a:t>в Дагестане во время Гражданской войны. В 1920- 1923 годах возглавлял Дагестанский обком, подавлял восстание </a:t>
            </a:r>
            <a:r>
              <a:rPr lang="ru-RU" dirty="0" err="1"/>
              <a:t>Гопин-ского</a:t>
            </a:r>
            <a:r>
              <a:rPr lang="ru-RU" dirty="0"/>
              <a:t> и другие выступления горцев. После войны - на руководящей работе. С 1930 года - член ЦК, руководил обкомами и с 1934 года - Азово-Черноморским крайкомом.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3212976"/>
            <a:ext cx="1609462" cy="174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930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>
        <p:pull/>
      </p:transition>
    </mc:Choice>
    <mc:Fallback>
      <p:transition spd="slow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По улице </a:t>
            </a:r>
            <a:r>
              <a:rPr lang="ru-RU" dirty="0" err="1" smtClean="0"/>
              <a:t>Шеболдаева</a:t>
            </a:r>
            <a:r>
              <a:rPr lang="ru-RU" dirty="0" smtClean="0"/>
              <a:t> мы двигаемся в </a:t>
            </a:r>
            <a:br>
              <a:rPr lang="ru-RU" dirty="0" smtClean="0"/>
            </a:br>
            <a:r>
              <a:rPr lang="ru-RU" dirty="0" smtClean="0"/>
              <a:t>Парк культуры и отдыха </a:t>
            </a:r>
            <a:br>
              <a:rPr lang="ru-RU" dirty="0" smtClean="0"/>
            </a:br>
            <a:r>
              <a:rPr lang="ru-RU" dirty="0" smtClean="0"/>
              <a:t>им. Октября.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8640"/>
            <a:ext cx="3547046" cy="354704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7828"/>
            <a:ext cx="4734941" cy="284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188639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Парк основан в 1971г., площадь 7.2га</a:t>
            </a:r>
          </a:p>
        </p:txBody>
      </p:sp>
    </p:spTree>
    <p:extLst>
      <p:ext uri="{BB962C8B-B14F-4D97-AF65-F5344CB8AC3E}">
        <p14:creationId xmlns:p14="http://schemas.microsoft.com/office/powerpoint/2010/main" xmlns="" val="286330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8000">
        <p14:glitter pattern="hexagon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475" y="4653136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На территории парка расположен  монумент воинам 56 армии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819378"/>
            <a:ext cx="2861147" cy="363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0617975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5328592" cy="172819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dirty="0" smtClean="0"/>
              <a:t>Вместе мы совершим небольшое путешествие по нашему</a:t>
            </a:r>
            <a:br>
              <a:rPr lang="ru-RU" sz="2400" dirty="0" smtClean="0"/>
            </a:br>
            <a:r>
              <a:rPr lang="ru-RU" sz="2400" dirty="0" smtClean="0"/>
              <a:t>родному Октябрьскому району </a:t>
            </a:r>
            <a:br>
              <a:rPr lang="ru-RU" sz="2400" dirty="0" smtClean="0"/>
            </a:br>
            <a:r>
              <a:rPr lang="ru-RU" sz="2400" dirty="0" smtClean="0"/>
              <a:t>города Ростова- на- </a:t>
            </a:r>
            <a:r>
              <a:rPr lang="ru-RU" sz="2400" dirty="0"/>
              <a:t>Д</a:t>
            </a:r>
            <a:r>
              <a:rPr lang="ru-RU" sz="2400" dirty="0" smtClean="0"/>
              <a:t>ону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3"/>
            <a:ext cx="306614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636912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Октябрьский   район  является одним из старейших и крупнейших районов города Ростова-на-Дону. Район создан 6 мая 1937 года, путем передачи части территорий Андреевского, Ленинского и Кировского районов.</a:t>
            </a:r>
          </a:p>
          <a:p>
            <a:r>
              <a:rPr lang="ru-RU" sz="2000" dirty="0"/>
              <a:t>В 1985 году происходит разукрупнение Октябрьского района, и территория района делится на 2 территориально структурных подразделения – Октябрьский и Ворошиловский районы.</a:t>
            </a:r>
          </a:p>
          <a:p>
            <a:r>
              <a:rPr lang="ru-RU" sz="2000" dirty="0"/>
              <a:t>В настоящее время площадь Октябрьского района составляет 44,3 кв. километров. Население района составляет 166,2 тыс. человек, из них 39 тыс. жителей пенсионного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40270073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5461534" cy="640871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 </a:t>
            </a:r>
            <a:r>
              <a:rPr lang="ru-RU" b="1" dirty="0"/>
              <a:t>56-я АРМИЯ (с 17 октября по 22 ок­тября 1941 г. — 56-я отдельная армия) </a:t>
            </a:r>
            <a:r>
              <a:rPr lang="ru-RU" dirty="0"/>
              <a:t>сформирована 17 октября 1941 г. на базе управления войск Северо-Кавказского военного округа. В состав армии </a:t>
            </a:r>
            <a:r>
              <a:rPr lang="ru-RU" dirty="0" smtClean="0"/>
              <a:t> </a:t>
            </a:r>
            <a:r>
              <a:rPr lang="ru-RU" dirty="0"/>
              <a:t>входили: 31, 317, 343, 347, 353-я стрелковые дивизии; 302-я горнострелковая дивизия; 62, 64, 68-я и 70-я кавалерийские дивизии; 6-я танковая бригада; 81-й отдельный танко­вый батальон; 7-й дивизион </a:t>
            </a:r>
            <a:r>
              <a:rPr lang="ru-RU" dirty="0" smtClean="0"/>
              <a:t>бронепоездов</a:t>
            </a:r>
            <a:r>
              <a:rPr lang="ru-RU" dirty="0"/>
              <a:t>; Отдельный Донской отряд кораблей Азовской военной флотилии; </a:t>
            </a:r>
            <a:r>
              <a:rPr lang="ru-RU" dirty="0" smtClean="0"/>
              <a:t>авиационные</a:t>
            </a:r>
            <a:r>
              <a:rPr lang="ru-RU" dirty="0"/>
              <a:t>, артиллерийские, инженерные и другие соединения и части.</a:t>
            </a:r>
            <a:br>
              <a:rPr lang="ru-RU" dirty="0"/>
            </a:br>
            <a:r>
              <a:rPr lang="ru-RU" dirty="0"/>
              <a:t>Первоначально армия именовалась «56-я отдельная армия»; 22 ноября </a:t>
            </a:r>
            <a:r>
              <a:rPr lang="ru-RU" dirty="0" smtClean="0"/>
              <a:t>вошла </a:t>
            </a:r>
            <a:r>
              <a:rPr lang="ru-RU" dirty="0"/>
              <a:t>в состав Южного фронта и выполняла задачу по обороне Ростова-на-Дону с севера и северо-запада.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441" y="84584"/>
            <a:ext cx="3389047" cy="475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801950"/>
            <a:ext cx="180022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831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3645024"/>
            <a:ext cx="4968553" cy="302433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Этот памятный знак собирает в Дни воинской славы администрацию, ветеранов, студентов и школьников Октябрьского района.</a:t>
            </a:r>
            <a:endParaRPr lang="ru-RU" sz="2800" dirty="0"/>
          </a:p>
        </p:txBody>
      </p:sp>
      <p:pic>
        <p:nvPicPr>
          <p:cNvPr id="2050" name="Picture 2" descr="C:\Users\Администратор\Desktop\Зайцева\архив\фото мероприятий\фото 9мая\Митинг 8 Мая День Победы\ART_0839_we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05633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621761"/>
            <a:ext cx="3961687" cy="423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072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68952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Наша экскурсия окончена, но не заканчивается летопись подвигов земляков, которую может продолжить каждый из нас.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900" y="3356992"/>
            <a:ext cx="2888784" cy="3129516"/>
          </a:xfrm>
        </p:spPr>
      </p:pic>
      <p:sp>
        <p:nvSpPr>
          <p:cNvPr id="5" name="TextBox 4"/>
          <p:cNvSpPr txBox="1"/>
          <p:nvPr/>
        </p:nvSpPr>
        <p:spPr>
          <a:xfrm>
            <a:off x="683568" y="479715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внимание! 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42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8000">
        <p14:glitter pattern="hexagon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416824" cy="36724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Конкурс «Живая история»</a:t>
            </a:r>
            <a:br>
              <a:rPr lang="ru-RU" sz="2400" dirty="0" smtClean="0"/>
            </a:br>
            <a:r>
              <a:rPr lang="ru-RU" sz="2400" dirty="0" smtClean="0"/>
              <a:t>Экскурсия по маршруту:</a:t>
            </a:r>
            <a:br>
              <a:rPr lang="ru-RU" sz="2400" dirty="0" smtClean="0"/>
            </a:br>
            <a:r>
              <a:rPr lang="ru-RU" sz="2400" dirty="0" smtClean="0"/>
              <a:t>«От школьной скамьи до страницы в истории»</a:t>
            </a:r>
            <a:br>
              <a:rPr lang="ru-RU" sz="2400" dirty="0" smtClean="0"/>
            </a:br>
            <a:r>
              <a:rPr lang="ru-RU" sz="2400" dirty="0" smtClean="0"/>
              <a:t>Выполнила : Китаева Полина</a:t>
            </a:r>
            <a:br>
              <a:rPr lang="ru-RU" sz="2400" dirty="0" smtClean="0"/>
            </a:br>
            <a:r>
              <a:rPr lang="ru-RU" sz="2400" dirty="0" smtClean="0"/>
              <a:t>обучающаяся 7-А класса </a:t>
            </a:r>
            <a:br>
              <a:rPr lang="ru-RU" sz="2400" dirty="0" smtClean="0"/>
            </a:br>
            <a:r>
              <a:rPr lang="ru-RU" sz="2400" dirty="0" smtClean="0"/>
              <a:t>МБОУ «Школа №79»</a:t>
            </a:r>
            <a:br>
              <a:rPr lang="ru-RU" sz="2400" dirty="0" smtClean="0"/>
            </a:br>
            <a:r>
              <a:rPr lang="ru-RU" sz="2400" dirty="0" smtClean="0"/>
              <a:t>Руководитель: </a:t>
            </a:r>
            <a:r>
              <a:rPr lang="ru-RU" sz="2400" dirty="0" err="1" smtClean="0"/>
              <a:t>Мокина</a:t>
            </a:r>
            <a:r>
              <a:rPr lang="ru-RU" sz="2400" dirty="0" smtClean="0"/>
              <a:t> А.М.</a:t>
            </a:r>
            <a:br>
              <a:rPr lang="ru-RU" sz="2400" dirty="0" smtClean="0"/>
            </a:br>
            <a:r>
              <a:rPr lang="ru-RU" sz="2400" dirty="0" smtClean="0"/>
              <a:t>педагог-организатор </a:t>
            </a:r>
            <a:br>
              <a:rPr lang="ru-RU" sz="2400" dirty="0" smtClean="0"/>
            </a:br>
            <a:r>
              <a:rPr lang="ru-RU" sz="2400" dirty="0" smtClean="0"/>
              <a:t>МБОУ «Школа № 79»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861048"/>
            <a:ext cx="2613210" cy="257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9739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Карта маршрута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8568952" cy="5401265"/>
          </a:xfrm>
        </p:spPr>
      </p:pic>
    </p:spTree>
    <p:extLst>
      <p:ext uri="{BB962C8B-B14F-4D97-AF65-F5344CB8AC3E}">
        <p14:creationId xmlns:p14="http://schemas.microsoft.com/office/powerpoint/2010/main" xmlns="" val="35403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221088"/>
            <a:ext cx="8363272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/>
              <a:t>В этом районе прошло мое детство, сейчас я живу и учусь здесь и очень люблю свою малую Родину.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991"/>
            <a:ext cx="5320324" cy="3990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45" y="258235"/>
            <a:ext cx="3525151" cy="347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798376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640959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Моя родная школа. Именно она и есть точка отправки на нашу экскурсию. И это неспроста….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0648"/>
            <a:ext cx="4267200" cy="32004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08720"/>
            <a:ext cx="256222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769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7000">
        <p14:shred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39937"/>
            <a:ext cx="2736304" cy="218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8" y="476672"/>
            <a:ext cx="5482952" cy="56494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История нашей школы началась с 1938 года. За 4 довоенных года школа выпустила 183 человека. Выпускной вечер был и накануне Великой Отечественной войны. Многие бывшие ученики и учителя  ушли на фронт и отдали жизнь за наше будущее.  В годы войны в школе не было занятий, здесь располагался военный госпиталь. Во время ожесточенных боев за освобождение Ростова здание  сгорело,  восстановлено было в 1953 году.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558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4000">
        <p:split orient="vert"/>
      </p:transition>
    </mc:Choice>
    <mc:Fallback>
      <p:transition spd="slow" advTm="1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 этом здании (в настоящее время музыкальная школа № 6 им. Свиридова) обучались ученики 79 школы в послевоенные годы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76672"/>
            <a:ext cx="7344816" cy="4113096"/>
          </a:xfrm>
        </p:spPr>
      </p:pic>
    </p:spTree>
    <p:extLst>
      <p:ext uri="{BB962C8B-B14F-4D97-AF65-F5344CB8AC3E}">
        <p14:creationId xmlns:p14="http://schemas.microsoft.com/office/powerpoint/2010/main" xmlns="" val="180350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8000">
        <p:circle/>
      </p:transition>
    </mc:Choice>
    <mc:Fallback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312" y="2708920"/>
            <a:ext cx="6512511" cy="33123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mtClean="0">
                <a:solidFill>
                  <a:schemeClr val="bg1">
                    <a:lumMod val="50000"/>
                  </a:schemeClr>
                </a:solidFill>
              </a:rPr>
              <a:t>440-й </a:t>
            </a:r>
            <a:r>
              <a:rPr lang="ru-RU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полк тяжелой артиллерии 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РГК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4" descr="Гвардейский знак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48264" y="531321"/>
            <a:ext cx="1333500" cy="1647825"/>
          </a:xfrm>
          <a:prstGeom prst="rect">
            <a:avLst/>
          </a:prstGeom>
          <a:noFill/>
          <a:ln w="9525">
            <a:solidFill>
              <a:srgbClr val="FFCC00">
                <a:alpha val="8392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В июне 1941 года в здании  школы был сформирован 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52936"/>
            <a:ext cx="1820788" cy="249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019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00">
        <p14:prism isInverted="1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1973</TotalTime>
  <Words>799</Words>
  <Application>Microsoft Office PowerPoint</Application>
  <PresentationFormat>Экран (4:3)</PresentationFormat>
  <Paragraphs>86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Стоит на высоком крутом берегу, Наш город родной и любимый, Ему я сейчас поклониться хочу, Ростов – на – Дону его имя. </vt:lpstr>
      <vt:lpstr>Здравствуйте ! Я мудрая сова. Меня зовут- Знайка. Я приглашаю всех на экскурсию: «От школьной сскамьи до страницы в истории» </vt:lpstr>
      <vt:lpstr>Вместе мы совершим небольшое путешествие по нашему родному Октябрьскому району  города Ростова- на- Дону</vt:lpstr>
      <vt:lpstr>Карта маршрута</vt:lpstr>
      <vt:lpstr>Слайд 5</vt:lpstr>
      <vt:lpstr>Моя родная школа. Именно она и есть точка отправки на нашу экскурсию. И это неспроста….</vt:lpstr>
      <vt:lpstr>Слайд 7</vt:lpstr>
      <vt:lpstr>В этом здании (в настоящее время музыкальная школа № 6 им. Свиридова) обучались ученики 79 школы в послевоенные годы</vt:lpstr>
      <vt:lpstr>440-й  полк тяжелой артиллерии  РГК</vt:lpstr>
      <vt:lpstr> </vt:lpstr>
      <vt:lpstr>Этапы боевого пути 1-го артиллерийского полка РГК </vt:lpstr>
      <vt:lpstr>Слайд 12</vt:lpstr>
      <vt:lpstr>Залп гаубиц-пушек 152 мм был страшной разрушительной силы. Фашисты это прочувствовали на собственной шкуре</vt:lpstr>
      <vt:lpstr>В освобожденном гор. КОНДРОВО Калужской области, Командующий 49-й Армии гвардии генерал-майор ЗАХАРКИН И.Г. вручает артполку ГВАРДЕЙСКОЕ ЗНАМЯ: «Первый Гвардейский артиллерийский полк РГК»</vt:lpstr>
      <vt:lpstr>Бойцы на отдыхе</vt:lpstr>
      <vt:lpstr>Слайд 16</vt:lpstr>
      <vt:lpstr>Встреча обучающихся школы 79 с ветеранами первого гвардейского арт полка</vt:lpstr>
      <vt:lpstr>Встреча ветеранов 1 арт полка в день празднования  40-тия победы</vt:lpstr>
      <vt:lpstr>Музейная комната в  школе № 79</vt:lpstr>
      <vt:lpstr>Наше путешествие продолжается  от школы №79  по улице им. П.А. Кропоткина</vt:lpstr>
      <vt:lpstr>На этой улице стоит самый обычный дом, но в этом доме жил выпускник школы №79 </vt:lpstr>
      <vt:lpstr>Слайд 22</vt:lpstr>
      <vt:lpstr>Слайд 23</vt:lpstr>
      <vt:lpstr>Мы спускаемся по улице вниз и следуем на улицу Волоколамскую, где на территории здания  исправительной колонии № 2 находится  </vt:lpstr>
      <vt:lpstr>Монумент «Скорбящая мать»</vt:lpstr>
      <vt:lpstr>Слайд 26</vt:lpstr>
      <vt:lpstr>Далее наш маршрут лежит по улице Шеболдаева.</vt:lpstr>
      <vt:lpstr>По улице Шеболдаева мы двигаемся в  Парк культуры и отдыха  им. Октября.</vt:lpstr>
      <vt:lpstr>На территории парка расположен  монумент воинам 56 армии</vt:lpstr>
      <vt:lpstr>Слайд 30</vt:lpstr>
      <vt:lpstr>Этот памятный знак собирает в Дни воинской славы администрацию, ветеранов, студентов и школьников Октябрьского района.</vt:lpstr>
      <vt:lpstr>Наша экскурсия окончена, но не заканчивается летопись подвигов земляков, которую может продолжить каждый из нас. </vt:lpstr>
      <vt:lpstr>Конкурс «Живая история» Экскурсия по маршруту: «От школьной скамьи до страницы в истории» Выполнила : Китаева Полина обучающаяся 7-А класса  МБОУ «Школа №79» Руководитель: Мокина А.М. педагог-организатор  МБОУ «Школа № 79»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Стоит на высоком крутом берегу, Наш город родной и любимый, Ему я сейчас поклониться хочу, Ростов – на – Дону его имя.</dc:title>
  <dc:creator>79школа</dc:creator>
  <cp:lastModifiedBy>Эльмира</cp:lastModifiedBy>
  <cp:revision>39</cp:revision>
  <dcterms:created xsi:type="dcterms:W3CDTF">2017-03-14T07:31:53Z</dcterms:created>
  <dcterms:modified xsi:type="dcterms:W3CDTF">2018-02-15T17:31:10Z</dcterms:modified>
</cp:coreProperties>
</file>